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24"/>
  </p:notesMasterIdLst>
  <p:handoutMasterIdLst>
    <p:handoutMasterId r:id="rId25"/>
  </p:handoutMasterIdLst>
  <p:sldIdLst>
    <p:sldId id="260" r:id="rId2"/>
    <p:sldId id="275" r:id="rId3"/>
    <p:sldId id="276" r:id="rId4"/>
    <p:sldId id="279" r:id="rId5"/>
    <p:sldId id="263" r:id="rId6"/>
    <p:sldId id="284" r:id="rId7"/>
    <p:sldId id="280" r:id="rId8"/>
    <p:sldId id="269" r:id="rId9"/>
    <p:sldId id="281" r:id="rId10"/>
    <p:sldId id="270" r:id="rId11"/>
    <p:sldId id="288" r:id="rId12"/>
    <p:sldId id="285" r:id="rId13"/>
    <p:sldId id="293" r:id="rId14"/>
    <p:sldId id="286" r:id="rId15"/>
    <p:sldId id="290" r:id="rId16"/>
    <p:sldId id="296" r:id="rId17"/>
    <p:sldId id="291" r:id="rId18"/>
    <p:sldId id="292" r:id="rId19"/>
    <p:sldId id="294" r:id="rId20"/>
    <p:sldId id="295" r:id="rId21"/>
    <p:sldId id="282" r:id="rId22"/>
    <p:sldId id="268" r:id="rId23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B36FC0A-4AAA-84B2-C987-1B8F38CE2678}" name="Kim, Brandon S" initials="KBS" userId="S::brandon.kim@pnnl.gov::d1892484-8478-4a5f-a681-5d50c39efb1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19500"/>
    <a:srgbClr val="007836"/>
    <a:srgbClr val="BE0F34"/>
    <a:srgbClr val="820150"/>
    <a:srgbClr val="502D7F"/>
    <a:srgbClr val="00338E"/>
    <a:srgbClr val="0081AB"/>
    <a:srgbClr val="758F9D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C34CD8-8913-4227-BF02-FD6437313BFC}" v="236" dt="2023-08-17T19:49:05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84790"/>
  </p:normalViewPr>
  <p:slideViewPr>
    <p:cSldViewPr snapToGrid="0" snapToObjects="1">
      <p:cViewPr varScale="1">
        <p:scale>
          <a:sx n="73" d="100"/>
          <a:sy n="73" d="100"/>
        </p:scale>
        <p:origin x="499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7" d="100"/>
          <a:sy n="117" d="100"/>
        </p:scale>
        <p:origin x="497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A69A9C-1087-184F-8370-423E175D9D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090E3D-F5E5-0D40-B323-A25B85CF9E8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E50B8-2EF8-564F-AE86-D84E6C503530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3AA97-2F38-5340-B685-1E0EA3E358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B732F3-25A6-284F-A24C-5FD21AE6BE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78BA3-E235-9946-9A4D-07E907F688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0003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5T20:22:29.550"/>
    </inkml:context>
    <inkml:brush xml:id="br0">
      <inkml:brushProperty name="width" value="0.5" units="cm"/>
      <inkml:brushProperty name="height" value="1" units="cm"/>
      <inkml:brushProperty name="color" value="#6633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67,'23'1,"0"0,1 1,-1 1,34 5,12 7,-48-10,1 0,29 3,-11-3,0-2,50 1,86-4,-98 0,99-1,280 0,0-10,-174-1,565-18,497 24,-941 7,-244 1,-2 3,173 19,213 20,-364-31,181 3,-196-10,397 9,0-9,-467-5,1456 2,-958-4,132-12,-80 1,-290 13,203-3,50-31,-254 10,61-7,-68 4,-159 19,-28 0,-136 5,1 0,-2-1,2 0,-2 0,39-11,-50 12,0 1,0-1,-1 1,1 0,21 0,-3 0,28-2,213-7,649 11,-484-2,-371 2,-1 1,0 2,1 1,75 12,-129-15,-1 0,1 1,15 5,-16-5,-2-1,2 1,-1-1,17 3,-4-2,-1 2,30 6,-25-4,5 2,-23-7,0 1,1-1,15 3,21 1,-25-3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05-15T20:22:29.551"/>
    </inkml:context>
    <inkml:brush xml:id="br0">
      <inkml:brushProperty name="width" value="0.5" units="cm"/>
      <inkml:brushProperty name="height" value="1" units="cm"/>
      <inkml:brushProperty name="color" value="#6633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0 897,'0'0,"6"1,-4-1,0 1,0-1,0 0,0 0,0 0,1 0,-1-1,0 1,0 0,-1-1,1 1,0 0,0-1,3 0,-1 0,-1-1,1 1,-1 0,0-1,1 0,3-3,2-1,-2 0,0-1,8-8,77-114,-54 73,80-104,-79 114,73-60,-100 94,2 2,1-1,22-12,-30 20,-1 0,1 0,-1 0,2 1,11-4,-13 5,-2 0,2 0,-1 0,0 0,0 1,0-1,1 1,-1 0,0 0,6 0,0 1,0 0,-1 0,0 1,0 0,0 0,13 3,55 20,-62-19,71 23,134 47,-9 8,150 94,148 106,-473-265,1 0,53 20,-70-31,0-1,0-1,1 0,0 0,2-1,43 6,-57-10,0 0,1 0,-1-1,1 0,0 0,-1 0,1-1,-1 1,1-1,-1-1,18-3,-12 2,-2-1,1-1,-1 1,0-1,-1 0,23-12,-6 0,-1 0,-3 0,0-1,-2-1,29-32,79-109,-58 64,50-38,-96 109,3 0,1 1,39-23,-58 40,1 0,0 0,0 0,1 1,1 0,19-5,-23 8,0 0,0 1,-1 0,2 0,0 0,-1 1,1-1,0 2,24-1,-11 2,1 2,0-1,-1 1,0 1,0 0,-1 1,48 13,-23-3,0 1,74 33,-54-17,69 42,53 41,-58-33,-45-29,140 80,-173-103,2-2,83 30,-120-50,0-1,2-1,-1 1,1-2,1 0,0 0,44 3,-54-6,-1-1,0-1,0 1,1-1,0-1,-1 1,1-1,-1-1,0 1,0-1,0 0,0 0,-1-1,0 0,0-1,14-4,-5-1,-1 0,0-1,-1 0,22-16,57-49,121-130,-152 137,-38 39,2 2,2 1,47-29,-58 42,0 0,2 1,1 0,1 1,1 1,0 0,40-10,-49 16,0 0,0 1,1 0,0 0,-1 2,2-1,-1 1,0 0,0 1,1 0,-1 1,1 0,19 3,-4 1,0 1,0 0,-1 1,0 1,60 21,22 12,135 62,87 62,-126-50,123 61,-315-167,1-1,0 0,1 0,40 9,-49-14,1 0,0-1,0 0,0 0,0-1,1 0,-1 0,0-1,29 0,-27-1,0-1,0 0,-1 0,1-1,0 1,-2-2,24-6,-21 5,0-1,-1-1,-1 0,-1 0,27-15,-5-3,58-51,16-32,2-20,8-8,19 6,-88 89,70-41,-94 66,1 1,1 0,2 1,1 1,36-13,-48 20,0 1,1-1,0 2,1-1,27-2,-36 5,0 1,0 0,0 1,0-1,1 1,-1 1,0-1,0 1,0 0,19 4,-10-1,-1 1,-1 1,1 0,-1 0,18 9,86 42,-85-36,60 43,20 28,-108-84,274 188,-246-172,170 92,21-12,-206-94,1 0,52 15,-67-23,1 1,-1-1,0 0,1 0,0-1,0 0,0 0,0 0,0-1,0 0,17-1,-9-1,0 0,1-1,-2 0,1-1,-1 0,21-6,-2-2,63-26,-68 24,-1-1,-1-1,30-21,-24 12,48-46,100-141,-163 185,137-164,-105 136,87-70,-122 111,0 1,2-1,1 2,28-14,-41 22,0 1,2-1,-1 1,0 0,1 0,0 0,0 1,0 0,0 0,1 0,0 1,0 0,-1 0,2 0,12 1,-10 1,0-1,0 2,0-1,-1 1,0 1,1-1,-1 1,0 0,15 6,11 4,52 24,-75-30,159 75,-134-61,-3 1,36 29,95 85,-15-10,-63-56,221 156,-242-181,126 77,-169-107,1-1,47 19,-59-27,0 0,1-1,0-1,0 1,1-1,37 5,-48-8,0 0,0-1,1 0,-1 1,0-1,0-1,0 1,0 0,1-1,11-2,-10 1,0 0,0 0,-1-1,1 1,-2-1,1 0,11-6,3-3,-2 0,0 0,-3-1,1-1,-2 1,0-2,11-15,2-8,33-66,12-67,-16-3,0-1,-29 99,-3 13</inkml:trace>
</inkml:ink>
</file>

<file path=ppt/media/image1.jp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C8D20-1945-7145-91A2-3D134BDA25E2}" type="datetimeFigureOut">
              <a:rPr lang="en-US" smtClean="0"/>
              <a:t>8/17/2023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0104DB-87CA-D64F-AB86-DB2520DDF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Image: Sequim Bay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61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Plain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36B83B-A5E4-524E-96A9-DFC12D58F12A}"/>
              </a:ext>
            </a:extLst>
          </p:cNvPr>
          <p:cNvSpPr/>
          <p:nvPr userDrawn="1"/>
        </p:nvSpPr>
        <p:spPr>
          <a:xfrm>
            <a:off x="914400" y="0"/>
            <a:ext cx="54864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DF1AC-1D08-B945-A034-B740A35902F9}"/>
              </a:ext>
            </a:extLst>
          </p:cNvPr>
          <p:cNvSpPr txBox="1"/>
          <p:nvPr userDrawn="1"/>
        </p:nvSpPr>
        <p:spPr>
          <a:xfrm>
            <a:off x="1371600" y="7543800"/>
            <a:ext cx="3657600" cy="2286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spcAft>
                <a:spcPts val="600"/>
              </a:spcAft>
            </a:pPr>
            <a:r>
              <a:rPr lang="en-US" sz="800" dirty="0">
                <a:solidFill>
                  <a:srgbClr val="616265">
                    <a:alpha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PNNL is operated by Battelle for the U.S. Department of Energy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743200"/>
            <a:ext cx="4572000" cy="182880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r">
              <a:defRPr sz="48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061D5F4-8719-384B-945C-9A27060F99A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0529" y="5669280"/>
            <a:ext cx="4572000" cy="27432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800" b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/>
            </a:lvl2pPr>
            <a:lvl3pPr marL="1097280" indent="0">
              <a:buNone/>
              <a:defRPr/>
            </a:lvl3pPr>
            <a:lvl4pPr marL="1645920" indent="0">
              <a:buNone/>
              <a:defRPr/>
            </a:lvl4pPr>
            <a:lvl5pPr marL="2194560" indent="0">
              <a:buNone/>
              <a:defRPr/>
            </a:lvl5pPr>
          </a:lstStyle>
          <a:p>
            <a:pPr lvl="0"/>
            <a:r>
              <a:rPr lang="en-US" dirty="0"/>
              <a:t>Click to add presenter’s name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3E2D432E-6648-6643-9C6E-38B1EFF5EE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71600" y="5983356"/>
            <a:ext cx="4572000" cy="27432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>
            <a:lvl1pPr marL="0" indent="0" algn="r">
              <a:buNone/>
              <a:defRPr sz="1600">
                <a:solidFill>
                  <a:srgbClr val="61626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/>
            </a:lvl2pPr>
            <a:lvl3pPr marL="1097280" indent="0">
              <a:buNone/>
              <a:defRPr/>
            </a:lvl3pPr>
            <a:lvl4pPr marL="1645920" indent="0">
              <a:buNone/>
              <a:defRPr/>
            </a:lvl4pPr>
            <a:lvl5pPr marL="2194560" indent="0">
              <a:buNone/>
              <a:defRPr/>
            </a:lvl5pPr>
          </a:lstStyle>
          <a:p>
            <a:pPr lvl="0"/>
            <a:r>
              <a:rPr lang="en-US" dirty="0"/>
              <a:t>Click to add presenter’s 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15389B-4BB4-1644-9B7E-35A85D0C1E3B}"/>
              </a:ext>
            </a:extLst>
          </p:cNvPr>
          <p:cNvSpPr txBox="1"/>
          <p:nvPr userDrawn="1"/>
        </p:nvSpPr>
        <p:spPr>
          <a:xfrm>
            <a:off x="3710609" y="-1245704"/>
            <a:ext cx="184731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A7D3E1-BCC3-C843-81A0-EA4EDFB445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71600" y="237744"/>
            <a:ext cx="1280160" cy="12492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6617363-F73D-B74F-9647-C9D747AC70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70529" y="7178040"/>
            <a:ext cx="824484" cy="228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90C8FB-601C-A04C-84F7-213A857D3E6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75535" y="7249637"/>
            <a:ext cx="929809" cy="155448"/>
          </a:xfrm>
          <a:prstGeom prst="rect">
            <a:avLst/>
          </a:prstGeom>
        </p:spPr>
      </p:pic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9D9DB338-5D5C-4ACA-9ECF-C3E34C4412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51641" y="4915645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4F8E3-4ED9-44B4-99E6-8A3D2CF8D415}" type="datetime4">
              <a:rPr lang="en-US" smtClean="0"/>
              <a:t>August 17, 2023</a:t>
            </a:fld>
            <a:endParaRPr lang="en-US" dirty="0"/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F55B65E8-4040-44D0-A4FE-A050FD948A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9037" y="773011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30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66026595-8D7E-D24C-9263-B65316A326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0800" y="457200"/>
            <a:ext cx="7772400" cy="73152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1D0CE8D1-2F12-5A44-A6B5-2CD466F52A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6858000"/>
            <a:ext cx="77724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99B87A2-8960-403D-AE0D-D54946272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29354FF4-9871-4E1B-A45A-ABAA2BE2B69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47EFCEB6-2E27-4C42-A1E5-AC8A8BA83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A86FAFB9-0DC0-4AB0-9E8B-6EC7C8ABA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82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338E046-DF9E-FC49-A812-491AB805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F0C408BC-A7DE-4A08-AD26-56414D2DD808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6430642" y="457199"/>
            <a:ext cx="7772400" cy="7315200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3C58F0F-5237-4527-BB8E-6EEF623543BB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Date Placeholder 1">
            <a:extLst>
              <a:ext uri="{FF2B5EF4-FFF2-40B4-BE49-F238E27FC236}">
                <a16:creationId xmlns:a16="http://schemas.microsoft.com/office/drawing/2014/main" id="{33D0FD2D-15F4-4320-9C04-2023CAB47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19" name="Footer Placeholder 2">
            <a:extLst>
              <a:ext uri="{FF2B5EF4-FFF2-40B4-BE49-F238E27FC236}">
                <a16:creationId xmlns:a16="http://schemas.microsoft.com/office/drawing/2014/main" id="{08FBEF60-4239-4E67-A385-B22B813AD4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7614967-FAA9-4DA9-B7DE-539AA89235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99034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1406DC-BAEC-4717-8F68-46C92F166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28E3363-7137-4431-9927-3AE087A5B2B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12801600" cy="5486401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E76F451D-D169-4CA9-91EE-97F19A35C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8A19F790-0343-4862-A140-1B409986B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79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00800" y="4572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FD00854A-4EC7-2D48-A025-5B0B48548B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515600" y="4572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7A8C708-D197-CF47-8089-89928BE1E3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00800" y="43434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4D2EBC-B863-FD49-A9DF-1381563078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515600" y="4343400"/>
            <a:ext cx="3657600" cy="342900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93B472-4A32-7C41-A565-485FDC3EB8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0" y="29718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9F7807A-D120-BD49-9CBD-9174F26D798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0800" y="68580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8ED17FC-CAF8-9A40-9A88-897DEF9CFE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15600" y="29718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4A16FA60-8BA9-8B4A-86AA-F8336C26C78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15600" y="6858000"/>
            <a:ext cx="3657600" cy="9144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7DC2EC3E-C641-FD49-9F15-878B1AFFFD9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648737A-DE0E-48DB-87F0-65418715CF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2295525"/>
            <a:ext cx="4572001" cy="1590675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21" name="Content Placeholder 13">
            <a:extLst>
              <a:ext uri="{FF2B5EF4-FFF2-40B4-BE49-F238E27FC236}">
                <a16:creationId xmlns:a16="http://schemas.microsoft.com/office/drawing/2014/main" id="{97DA340F-6103-4F2C-B3B8-8D8A524DC19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394459" y="4373033"/>
            <a:ext cx="4572000" cy="342900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 marL="822960" indent="-274320">
              <a:buFont typeface="Wingdings" panose="05000000000000000000" pitchFamily="2" charset="2"/>
              <a:buChar char="§"/>
              <a:defRPr sz="2400"/>
            </a:lvl2pPr>
            <a:lvl3pPr marL="1371600" indent="-274320">
              <a:buFont typeface="Wingdings" panose="05000000000000000000" pitchFamily="2" charset="2"/>
              <a:buChar char="ü"/>
              <a:defRPr sz="2000"/>
            </a:lvl3pPr>
            <a:lvl4pPr>
              <a:defRPr sz="1800"/>
            </a:lvl4pPr>
            <a:lvl5pPr marL="2468880" indent="-274320"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Date Placeholder 1">
            <a:extLst>
              <a:ext uri="{FF2B5EF4-FFF2-40B4-BE49-F238E27FC236}">
                <a16:creationId xmlns:a16="http://schemas.microsoft.com/office/drawing/2014/main" id="{EE384947-F0AD-4E73-95AD-CAD4DEE44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26" name="Footer Placeholder 2">
            <a:extLst>
              <a:ext uri="{FF2B5EF4-FFF2-40B4-BE49-F238E27FC236}">
                <a16:creationId xmlns:a16="http://schemas.microsoft.com/office/drawing/2014/main" id="{8259C4D6-850D-4393-9434-3F69451FBF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3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160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3786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86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04120" y="539496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04120" y="2743200"/>
            <a:ext cx="4069080" cy="2377440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7160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160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3786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3786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104120" y="429768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10412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E0A6ECC-C9D0-4240-B978-69D09F2C99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0" name="Date Placeholder 1">
            <a:extLst>
              <a:ext uri="{FF2B5EF4-FFF2-40B4-BE49-F238E27FC236}">
                <a16:creationId xmlns:a16="http://schemas.microsoft.com/office/drawing/2014/main" id="{E4CF0CE7-333F-4604-B518-6F7EE2AA82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31" name="Footer Placeholder 2">
            <a:extLst>
              <a:ext uri="{FF2B5EF4-FFF2-40B4-BE49-F238E27FC236}">
                <a16:creationId xmlns:a16="http://schemas.microsoft.com/office/drawing/2014/main" id="{21303C4E-FB0C-4A46-BF34-C99D885AA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C14080C3-5390-4F4E-9C88-2C080B5CE5D9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371600" y="2194560"/>
            <a:ext cx="12801600" cy="525886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22960" indent="-274320">
              <a:buFont typeface="Wingdings" panose="05000000000000000000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371600" indent="-274320">
              <a:buFont typeface="Wingdings" panose="05000000000000000000" pitchFamily="2" charset="2"/>
              <a:buChar char="ü"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468880" indent="-274320">
              <a:buFont typeface="Wingdings" panose="05000000000000000000" pitchFamily="2" charset="2"/>
              <a:buChar char="§"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08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ictur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9C90B8-4BAF-9A46-98DB-81259C436289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E2FC3-856F-2F4B-A52D-94189159AC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160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E341CF1-EFF3-A64D-A9D4-B96C8CD8F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7160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0629C78-28FC-874B-96C1-DFAAFF975D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3786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089EEED-3863-BD48-BCCB-4D264015DA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3786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EEF5B44F-191D-F44D-8AB3-0B9E4AF4B4E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04120" y="5060515"/>
            <a:ext cx="4069080" cy="2711885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26442AE-D905-374C-9CB4-1A1F44C08C6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04120" y="2066544"/>
            <a:ext cx="4069080" cy="2715768"/>
          </a:xfrm>
          <a:prstGeom prst="rect">
            <a:avLst/>
          </a:prstGeom>
          <a:solidFill>
            <a:srgbClr val="B3B3B3"/>
          </a:solidFill>
        </p:spPr>
        <p:txBody>
          <a:bodyPr lIns="0" tIns="0" rIns="0" bIns="0" anchor="ctr" anchorCtr="0"/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CEBE105C-2ECB-0B46-923F-378B0A5AEB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7160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8B0900D4-1543-834B-AE27-9A72FD91B3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160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64FB6B4-B0C6-5949-9F2B-7BCB7B20739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3786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8FDD81E0-346D-A544-A838-A6991588AE4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3786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B91CB5-0E93-FA44-9508-60493542C7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104120" y="3959352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92F736B8-F799-F047-BE4E-297E64A754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104120" y="6949440"/>
            <a:ext cx="4069080" cy="8229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/>
              </a:gs>
            </a:gsLst>
            <a:lin ang="5400000" scaled="0"/>
          </a:gradFill>
        </p:spPr>
        <p:txBody>
          <a:bodyPr lIns="182880" tIns="182880" rIns="182880" bIns="182880" anchor="b" anchorCtr="0"/>
          <a:lstStyle>
            <a:lvl1pPr marL="0" indent="0">
              <a:buNone/>
              <a:defRPr sz="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4864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09728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4592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194560" indent="0">
              <a:buNone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insert image caption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183198DF-9C78-DD40-9CE1-2BC11B888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Date Placeholder 1">
            <a:extLst>
              <a:ext uri="{FF2B5EF4-FFF2-40B4-BE49-F238E27FC236}">
                <a16:creationId xmlns:a16="http://schemas.microsoft.com/office/drawing/2014/main" id="{68F188F7-153E-49D5-8DFC-190252047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578EF931-9BED-4D2C-8850-F588C3E360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7B7AD090-7EA2-424E-A15B-B80A20326A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0400" y="270933"/>
            <a:ext cx="10972800" cy="1310979"/>
          </a:xfrm>
          <a:prstGeom prst="rect">
            <a:avLst/>
          </a:prstGeom>
        </p:spPr>
        <p:txBody>
          <a:bodyPr lIns="0" anchor="b"/>
          <a:lstStyle>
            <a:lvl1pPr>
              <a:defRPr lang="en-US" sz="360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</p:spTree>
    <p:extLst>
      <p:ext uri="{BB962C8B-B14F-4D97-AF65-F5344CB8AC3E}">
        <p14:creationId xmlns:p14="http://schemas.microsoft.com/office/powerpoint/2010/main" val="482923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5029200" y="0"/>
            <a:ext cx="96012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8F28E1ED-1888-403E-AAF0-8053EF9DF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03408" y="7795155"/>
            <a:ext cx="3108007" cy="434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8/17/2023</a:t>
            </a:fld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227E8059-8EC0-42A2-8A9E-251427CDC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6" y="7772400"/>
            <a:ext cx="12007821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14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 /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3994296" y="7772400"/>
            <a:ext cx="453223" cy="4572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66D1A4-6DD7-B54C-AB7B-63074374BB93}"/>
              </a:ext>
            </a:extLst>
          </p:cNvPr>
          <p:cNvSpPr txBox="1"/>
          <p:nvPr userDrawn="1"/>
        </p:nvSpPr>
        <p:spPr>
          <a:xfrm>
            <a:off x="1371600" y="2057400"/>
            <a:ext cx="4572000" cy="54864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800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B62A8373-42F9-431F-865E-129CCA0046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9247" y="7772400"/>
            <a:ext cx="54715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765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29221F-20F2-144C-A638-0A6C756C26C9}"/>
              </a:ext>
            </a:extLst>
          </p:cNvPr>
          <p:cNvSpPr/>
          <p:nvPr userDrawn="1"/>
        </p:nvSpPr>
        <p:spPr>
          <a:xfrm>
            <a:off x="914400" y="0"/>
            <a:ext cx="5486400" cy="8229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88D28A-E737-5049-8A98-3AC3A6EA2CDB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371600" y="237744"/>
            <a:ext cx="1280160" cy="124922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EAA279-64AD-4C24-987C-D056E5350C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89037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10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rsukim/Methane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16.png"/><Relationship Id="rId7" Type="http://schemas.openxmlformats.org/officeDocument/2006/relationships/image" Target="../media/image14.sv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D0D9-1CAC-4FBD-8120-CBD5A07EB9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Principal Component Analysis of Soil CH</a:t>
            </a:r>
            <a:r>
              <a:rPr lang="en-US" sz="3200" baseline="-25000" dirty="0"/>
              <a:t>4 </a:t>
            </a:r>
            <a:r>
              <a:rPr lang="en-US" sz="3200" dirty="0"/>
              <a:t>Flux in a Methane Database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886310-1A8B-41C6-8ABF-4E94922462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Brandon Kim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9C3C0-764A-4145-9480-D79B28BB65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High School Science/Tech Intern at JGCRI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8696A4F-5314-46CD-B205-CC2D44570D6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 dirty="0"/>
              <a:t>Aug 24, 2023</a:t>
            </a:r>
          </a:p>
        </p:txBody>
      </p:sp>
    </p:spTree>
    <p:extLst>
      <p:ext uri="{BB962C8B-B14F-4D97-AF65-F5344CB8AC3E}">
        <p14:creationId xmlns:p14="http://schemas.microsoft.com/office/powerpoint/2010/main" val="115215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8B4FF3-7E96-26D5-85C4-1763F144B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3ACB29-71E3-1F67-25E3-E0366A88E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Methane Database was Formed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EEFE67-0F23-F265-623A-71F3759921EA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1" y="2057399"/>
            <a:ext cx="7563394" cy="5486401"/>
          </a:xfrm>
        </p:spPr>
        <p:txBody>
          <a:bodyPr/>
          <a:lstStyle/>
          <a:p>
            <a:r>
              <a:rPr lang="en-US" dirty="0"/>
              <a:t>Collected 70+ research studies that contained soil methane fluxes</a:t>
            </a:r>
          </a:p>
          <a:p>
            <a:r>
              <a:rPr lang="en-US" dirty="0"/>
              <a:t>Used scripts to accelerate metadata ingestion</a:t>
            </a:r>
          </a:p>
          <a:p>
            <a:r>
              <a:rPr lang="en-US" dirty="0"/>
              <a:t>Amended columns to focus on soil moisture and CH</a:t>
            </a:r>
            <a:r>
              <a:rPr lang="en-US" baseline="-25000" dirty="0"/>
              <a:t>4</a:t>
            </a:r>
            <a:r>
              <a:rPr lang="en-US" dirty="0"/>
              <a:t> flux </a:t>
            </a:r>
          </a:p>
          <a:p>
            <a:pPr lvl="1"/>
            <a:r>
              <a:rPr lang="en-US" dirty="0"/>
              <a:t>Water-filled Pore Space (WFPS)</a:t>
            </a:r>
          </a:p>
          <a:p>
            <a:pPr lvl="1"/>
            <a:r>
              <a:rPr lang="en-US" dirty="0"/>
              <a:t>Volumetric Water Content (VWC)</a:t>
            </a:r>
          </a:p>
          <a:p>
            <a:pPr lvl="1"/>
            <a:r>
              <a:rPr lang="en-US" dirty="0"/>
              <a:t>CH</a:t>
            </a:r>
            <a:r>
              <a:rPr lang="en-US" baseline="-25000" dirty="0"/>
              <a:t>4</a:t>
            </a:r>
            <a:r>
              <a:rPr lang="en-US" dirty="0"/>
              <a:t> flux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0D4A86-1ABE-8A02-4138-FD1C0D760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9497" y="2057399"/>
            <a:ext cx="4799652" cy="48114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907497-F80F-6579-1062-B0A38139BDE8}"/>
              </a:ext>
            </a:extLst>
          </p:cNvPr>
          <p:cNvSpPr txBox="1"/>
          <p:nvPr/>
        </p:nvSpPr>
        <p:spPr>
          <a:xfrm>
            <a:off x="9209314" y="7003028"/>
            <a:ext cx="4460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Python script to identify Digital Object Identifier (DOI) and iterate through all papers</a:t>
            </a:r>
          </a:p>
        </p:txBody>
      </p:sp>
    </p:spTree>
    <p:extLst>
      <p:ext uri="{BB962C8B-B14F-4D97-AF65-F5344CB8AC3E}">
        <p14:creationId xmlns:p14="http://schemas.microsoft.com/office/powerpoint/2010/main" val="555325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B381BF-ECE8-C01A-953F-48BEEA34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D4EF27-4111-7F2F-6C37-121724F57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061FF-F622-37F5-E711-A8894525D1FD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6 continents of data</a:t>
            </a:r>
          </a:p>
          <a:p>
            <a:r>
              <a:rPr lang="en-US" dirty="0"/>
              <a:t>32 unique treatments</a:t>
            </a:r>
          </a:p>
          <a:p>
            <a:pPr lvl="1"/>
            <a:r>
              <a:rPr lang="en-US" dirty="0"/>
              <a:t>Fertilization most </a:t>
            </a:r>
            <a:br>
              <a:rPr lang="en-US" dirty="0"/>
            </a:br>
            <a:r>
              <a:rPr lang="en-US" dirty="0"/>
              <a:t>common</a:t>
            </a:r>
          </a:p>
          <a:p>
            <a:r>
              <a:rPr lang="en-US" dirty="0"/>
              <a:t>Concentration in</a:t>
            </a:r>
          </a:p>
          <a:p>
            <a:pPr lvl="1"/>
            <a:r>
              <a:rPr lang="en-US" dirty="0"/>
              <a:t>North America</a:t>
            </a:r>
          </a:p>
          <a:p>
            <a:pPr lvl="1"/>
            <a:r>
              <a:rPr lang="en-US" dirty="0"/>
              <a:t>East/Southeast Asia</a:t>
            </a:r>
          </a:p>
          <a:p>
            <a:pPr lvl="1"/>
            <a:r>
              <a:rPr lang="en-US" dirty="0"/>
              <a:t>Northern Europe</a:t>
            </a:r>
          </a:p>
          <a:p>
            <a:pPr lvl="1"/>
            <a:r>
              <a:rPr lang="en-US" dirty="0"/>
              <a:t>Australia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8472E6A-1C03-9B11-758D-0431B7B6279E}"/>
              </a:ext>
            </a:extLst>
          </p:cNvPr>
          <p:cNvGrpSpPr/>
          <p:nvPr/>
        </p:nvGrpSpPr>
        <p:grpSpPr>
          <a:xfrm>
            <a:off x="6045491" y="336947"/>
            <a:ext cx="7500388" cy="3697361"/>
            <a:chOff x="5351743" y="1828799"/>
            <a:chExt cx="9278657" cy="485336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8D54839-03E5-4083-9215-6BBA393501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72793" y="1828799"/>
              <a:ext cx="8557607" cy="462476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FB97F00-F95D-F41B-6C61-8A610B8908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2063"/>
            <a:stretch/>
          </p:blipFill>
          <p:spPr>
            <a:xfrm>
              <a:off x="5351743" y="2121407"/>
              <a:ext cx="8020160" cy="4560760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684EA5FD-F057-56B0-CF24-1758B76A72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399"/>
          <a:stretch/>
        </p:blipFill>
        <p:spPr>
          <a:xfrm>
            <a:off x="5992326" y="3860157"/>
            <a:ext cx="7553553" cy="36687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7DBFDF-35BE-9D77-0270-38C0FFC51FDB}"/>
              </a:ext>
            </a:extLst>
          </p:cNvPr>
          <p:cNvSpPr txBox="1"/>
          <p:nvPr/>
        </p:nvSpPr>
        <p:spPr>
          <a:xfrm>
            <a:off x="6195226" y="7457156"/>
            <a:ext cx="618361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(Top) Map of studies with their respective soil drainage and manipulation</a:t>
            </a:r>
          </a:p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(Bottom) Map of studies and their respective CH</a:t>
            </a:r>
            <a:r>
              <a:rPr lang="en-US" sz="14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flux direction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47863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6654E5-147F-0661-7C94-6A2717217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4F62430-D626-7DAA-7D33-3DC8F301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3018539"/>
            <a:ext cx="9433996" cy="2825115"/>
          </a:xfrm>
        </p:spPr>
        <p:txBody>
          <a:bodyPr/>
          <a:lstStyle/>
          <a:p>
            <a:r>
              <a:rPr lang="en-US" sz="8000" dirty="0"/>
              <a:t>Principal Component Analysis (PCA)</a:t>
            </a:r>
          </a:p>
        </p:txBody>
      </p:sp>
    </p:spTree>
    <p:extLst>
      <p:ext uri="{BB962C8B-B14F-4D97-AF65-F5344CB8AC3E}">
        <p14:creationId xmlns:p14="http://schemas.microsoft.com/office/powerpoint/2010/main" val="209965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57085DF-E11D-5758-49A2-78ADE39B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67D6FE-A21D-EB5E-8E93-020D4AE81F01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US" dirty="0"/>
              <a:t>Doesn’t show other variables</a:t>
            </a:r>
          </a:p>
          <a:p>
            <a:r>
              <a:rPr lang="en-US" dirty="0"/>
              <a:t>Limited explanation of flux variance</a:t>
            </a:r>
          </a:p>
          <a:p>
            <a:r>
              <a:rPr lang="en-US" dirty="0"/>
              <a:t>Questions about outliers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409437-19A5-0FBC-1F4C-11B3D565B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ADEA30-7A7D-F22E-4FDF-56B58313F049}"/>
              </a:ext>
            </a:extLst>
          </p:cNvPr>
          <p:cNvSpPr txBox="1"/>
          <p:nvPr/>
        </p:nvSpPr>
        <p:spPr>
          <a:xfrm>
            <a:off x="7330367" y="6770617"/>
            <a:ext cx="61836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Linear Regression of Water Filled Pore Space (WFPS%) on the x-axis CH</a:t>
            </a:r>
            <a:r>
              <a:rPr lang="en-US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flux (mg CH</a:t>
            </a:r>
            <a:r>
              <a:rPr lang="en-US" sz="18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/ m</a:t>
            </a:r>
            <a:r>
              <a:rPr lang="en-US" sz="1800" baseline="30000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/ day) on the y-axis</a:t>
            </a:r>
            <a:endParaRPr lang="en-US" sz="1600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CC6B753-E1CD-1A32-0DF6-6DDE1A1E3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549" y="1156290"/>
            <a:ext cx="7643747" cy="5459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642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043F6D-3DC8-9E37-A7B4-9DD6CA286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1FC5704-B364-04EF-BE1D-690B56DAA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DF15E4-35F1-70E2-9C6B-3DFDE47A89C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1" y="2057399"/>
            <a:ext cx="5124450" cy="5486401"/>
          </a:xfrm>
        </p:spPr>
        <p:txBody>
          <a:bodyPr/>
          <a:lstStyle/>
          <a:p>
            <a:r>
              <a:rPr lang="en-US" sz="2400" dirty="0"/>
              <a:t>What is PCA?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A method to simplify multivariate data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Reduces number of factors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Uses R programming language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dirty="0"/>
              <a:t>Why Use PCA?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Handle lots of information easily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Find patterns in data</a:t>
            </a:r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A9528B6F-4F41-9FB4-6A2F-E8C6AE305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098" y="2838348"/>
            <a:ext cx="4443793" cy="31741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4B4416-C3B7-0DDE-D6DA-02AE7DC66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9190" y="1781073"/>
            <a:ext cx="5362575" cy="10572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0A1A1F-D75B-4E9D-51A6-94AD458887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315" y="6034550"/>
            <a:ext cx="5124450" cy="1076325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F8FE1327-F754-3DBB-823A-9F273FE29CDD}"/>
              </a:ext>
            </a:extLst>
          </p:cNvPr>
          <p:cNvSpPr/>
          <p:nvPr/>
        </p:nvSpPr>
        <p:spPr>
          <a:xfrm>
            <a:off x="7683802" y="6530587"/>
            <a:ext cx="5747197" cy="702156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ED9696-E181-C1D0-0A8D-885A22392C8E}"/>
              </a:ext>
            </a:extLst>
          </p:cNvPr>
          <p:cNvSpPr txBox="1"/>
          <p:nvPr/>
        </p:nvSpPr>
        <p:spPr>
          <a:xfrm>
            <a:off x="7465593" y="7372888"/>
            <a:ext cx="6183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Scree plot and PCA summary of US Arrests dataset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8587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641B0B-0157-8C05-6D72-E17111D34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DC3992-713A-D474-3800-CA0D5B7D0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EC2AC0-17E7-4772-0466-12D0F81C4FAB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6347637" cy="548640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Standardize</a:t>
            </a:r>
          </a:p>
          <a:p>
            <a:pPr lvl="1"/>
            <a:r>
              <a:rPr lang="en-US" dirty="0"/>
              <a:t>Means set to 0 and units are scaled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covariance matrix</a:t>
            </a:r>
          </a:p>
          <a:p>
            <a:pPr lvl="1"/>
            <a:r>
              <a:rPr lang="en-US" dirty="0"/>
              <a:t>Shows direction of correlation between all variables</a:t>
            </a:r>
          </a:p>
          <a:p>
            <a:pPr lvl="1"/>
            <a:r>
              <a:rPr lang="en-US" dirty="0"/>
              <a:t>Example on right has 3 dimensions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Calculate eigenvectors/eigenvalues</a:t>
            </a:r>
          </a:p>
          <a:p>
            <a:pPr lvl="1"/>
            <a:r>
              <a:rPr lang="en-US" dirty="0"/>
              <a:t>Eigenvectors define high-variance axes (Principal Components)</a:t>
            </a:r>
          </a:p>
          <a:p>
            <a:pPr lvl="1"/>
            <a:r>
              <a:rPr lang="en-US" dirty="0"/>
              <a:t>Eigenvalues quantify variance carried by each Principal Component</a:t>
            </a:r>
          </a:p>
          <a:p>
            <a:pPr lvl="1"/>
            <a:r>
              <a:rPr lang="en-US" dirty="0"/>
              <a:t>There is one eigen-”pair” for each dimension</a:t>
            </a:r>
          </a:p>
        </p:txBody>
      </p:sp>
      <p:pic>
        <p:nvPicPr>
          <p:cNvPr id="5122" name="Picture 2" descr="Covariance Matrix for 3-Dimensional Data">
            <a:extLst>
              <a:ext uri="{FF2B5EF4-FFF2-40B4-BE49-F238E27FC236}">
                <a16:creationId xmlns:a16="http://schemas.microsoft.com/office/drawing/2014/main" id="{D3CF479D-13E9-F8C1-42E6-F3E89BF990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7838" y="1832854"/>
            <a:ext cx="4878795" cy="1129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Percentage of Variance (Information) for each by PC">
            <a:extLst>
              <a:ext uri="{FF2B5EF4-FFF2-40B4-BE49-F238E27FC236}">
                <a16:creationId xmlns:a16="http://schemas.microsoft.com/office/drawing/2014/main" id="{C5FCA9E0-5A51-1C55-5F11-F6CD53B12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1819" y="4722623"/>
            <a:ext cx="4088662" cy="2821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4763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A5EB86-2988-E262-199C-37357F90A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1BE7A6-0E4A-808A-0214-63FD5E858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PCA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009207-612D-E878-10A4-E80E119367C6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5539563" cy="548640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PCA squeezes as much variance into first few principal components</a:t>
            </a:r>
          </a:p>
          <a:p>
            <a:pPr>
              <a:lnSpc>
                <a:spcPct val="100000"/>
              </a:lnSpc>
            </a:pPr>
            <a:r>
              <a:rPr lang="en-US" dirty="0"/>
              <a:t>Calculated by the strength of covariance between each dimension</a:t>
            </a:r>
          </a:p>
          <a:p>
            <a:pPr>
              <a:lnSpc>
                <a:spcPct val="100000"/>
              </a:lnSpc>
            </a:pPr>
            <a:r>
              <a:rPr lang="en-US" dirty="0"/>
              <a:t>Each descending PCA will explain less of the variance in a dataset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pic>
        <p:nvPicPr>
          <p:cNvPr id="5" name="Picture 2" descr="Simple Ways of Checking for Soil Moisture – ECOgardener">
            <a:extLst>
              <a:ext uri="{FF2B5EF4-FFF2-40B4-BE49-F238E27FC236}">
                <a16:creationId xmlns:a16="http://schemas.microsoft.com/office/drawing/2014/main" id="{5F4642D4-6E96-5866-8E62-C60A35867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217" y="2114107"/>
            <a:ext cx="6002079" cy="4001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11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366787-46E5-1FB4-CB10-07F71A5D0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B7C9DBE-80D2-2800-CC8E-8AFCBAED2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the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552746-5C0E-CEFB-5842-FE57229938E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6337005" cy="5486401"/>
          </a:xfrm>
        </p:spPr>
        <p:txBody>
          <a:bodyPr/>
          <a:lstStyle/>
          <a:p>
            <a:r>
              <a:rPr lang="en-US" dirty="0"/>
              <a:t>Data transformation</a:t>
            </a:r>
          </a:p>
          <a:p>
            <a:pPr lvl="1"/>
            <a:r>
              <a:rPr lang="en-US" dirty="0"/>
              <a:t>Soil moisture units (WFPS and VWC)</a:t>
            </a:r>
          </a:p>
          <a:p>
            <a:pPr lvl="1"/>
            <a:r>
              <a:rPr lang="en-US" dirty="0"/>
              <a:t>Standardization of CH</a:t>
            </a:r>
            <a:r>
              <a:rPr lang="en-US" baseline="-25000" dirty="0"/>
              <a:t>4</a:t>
            </a:r>
            <a:r>
              <a:rPr lang="en-US" dirty="0"/>
              <a:t> flux into one unit (mg CH</a:t>
            </a:r>
            <a:r>
              <a:rPr lang="en-US" baseline="-25000" dirty="0"/>
              <a:t>4</a:t>
            </a:r>
            <a:r>
              <a:rPr lang="en-US" dirty="0"/>
              <a:t> / m</a:t>
            </a:r>
            <a:r>
              <a:rPr lang="en-US" baseline="30000" dirty="0"/>
              <a:t>2 </a:t>
            </a:r>
            <a:r>
              <a:rPr lang="en-US" dirty="0"/>
              <a:t>/ day)</a:t>
            </a:r>
          </a:p>
          <a:p>
            <a:r>
              <a:rPr lang="en-US" dirty="0"/>
              <a:t>Filtering data</a:t>
            </a:r>
          </a:p>
          <a:p>
            <a:pPr lvl="1"/>
            <a:r>
              <a:rPr lang="en-US" dirty="0"/>
              <a:t>Manipulated plots (e.g. fumigation)</a:t>
            </a:r>
          </a:p>
          <a:p>
            <a:pPr lvl="1"/>
            <a:r>
              <a:rPr lang="en-US" dirty="0"/>
              <a:t>Null values</a:t>
            </a:r>
          </a:p>
          <a:p>
            <a:r>
              <a:rPr lang="en-US" dirty="0"/>
              <a:t>“Quantifying” categorical data</a:t>
            </a:r>
          </a:p>
          <a:p>
            <a:pPr lvl="1"/>
            <a:r>
              <a:rPr lang="en-US" dirty="0"/>
              <a:t>Ecosystem numeric</a:t>
            </a:r>
          </a:p>
          <a:p>
            <a:r>
              <a:rPr lang="en-US" dirty="0"/>
              <a:t>Filling in gaps</a:t>
            </a:r>
          </a:p>
          <a:p>
            <a:pPr lvl="1"/>
            <a:r>
              <a:rPr lang="en-US" dirty="0"/>
              <a:t>Assumptions made for bulk/particle density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FC81DA-0AB3-E88A-7F26-8AA5EFF9C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5632" y="1245426"/>
            <a:ext cx="5667153" cy="26836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AD3138-FE3B-8E48-C198-39C1D19DA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5051" y="4689736"/>
            <a:ext cx="5408317" cy="229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7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AC1419-260B-E8BC-31CB-72FA241B4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4C3DF4CB-6B3A-E4E0-1463-9937C70104A8}"/>
              </a:ext>
            </a:extLst>
          </p:cNvPr>
          <p:cNvSpPr>
            <a:spLocks noGrp="1" noChangeAspect="1" noChangeArrowheads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 lIns="0" anchor="b"/>
          <a:lstStyle/>
          <a:p>
            <a:r>
              <a:rPr lang="en-US" dirty="0"/>
              <a:t>Results of PCA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7BD7A25-8EBD-6ACC-1263-70E89149F31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4869712" cy="5486401"/>
          </a:xfrm>
        </p:spPr>
        <p:txBody>
          <a:bodyPr/>
          <a:lstStyle/>
          <a:p>
            <a:r>
              <a:rPr lang="en-US" dirty="0"/>
              <a:t>Each red # is a row of data</a:t>
            </a:r>
          </a:p>
          <a:p>
            <a:r>
              <a:rPr lang="en-US" dirty="0"/>
              <a:t>Four Principal Components</a:t>
            </a:r>
          </a:p>
          <a:p>
            <a:pPr lvl="1"/>
            <a:r>
              <a:rPr lang="en-US" dirty="0"/>
              <a:t>PC1: CH</a:t>
            </a:r>
            <a:r>
              <a:rPr lang="en-US" baseline="-25000" dirty="0"/>
              <a:t>4</a:t>
            </a:r>
            <a:r>
              <a:rPr lang="en-US" dirty="0"/>
              <a:t> flux and Ecosystem</a:t>
            </a:r>
          </a:p>
          <a:p>
            <a:pPr lvl="1"/>
            <a:r>
              <a:rPr lang="en-US" dirty="0"/>
              <a:t>PC2: Soil Moisture and Latitude</a:t>
            </a:r>
          </a:p>
          <a:p>
            <a:pPr lvl="1"/>
            <a:r>
              <a:rPr lang="en-US" dirty="0"/>
              <a:t>PC3: Flux</a:t>
            </a:r>
          </a:p>
          <a:p>
            <a:pPr lvl="1"/>
            <a:r>
              <a:rPr lang="en-US" dirty="0"/>
              <a:t>PC4: Ecosystem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3A04D0-ADF4-B08A-E7D4-A9646A93D1E0}"/>
              </a:ext>
            </a:extLst>
          </p:cNvPr>
          <p:cNvSpPr txBox="1"/>
          <p:nvPr/>
        </p:nvSpPr>
        <p:spPr>
          <a:xfrm>
            <a:off x="1268650" y="7271024"/>
            <a:ext cx="61836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(Top) Biplot of first two principal components</a:t>
            </a:r>
          </a:p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(Bottom) Eigenvalue matrix of principal components</a:t>
            </a:r>
            <a:endParaRPr lang="en-US" sz="16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665E89-1095-9C9F-3190-97E0F16EA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782" y="5535765"/>
            <a:ext cx="5934075" cy="1533525"/>
          </a:xfrm>
          <a:prstGeom prst="rect">
            <a:avLst/>
          </a:prstGeom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F638957C-5F1D-1F56-571F-C1B1002CE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5201" y="4438989"/>
            <a:ext cx="4869713" cy="3478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19F4E9C7-1D0C-B83B-6CEE-E8490BFE03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1" r="17021" b="4999"/>
          <a:stretch/>
        </p:blipFill>
        <p:spPr bwMode="auto">
          <a:xfrm>
            <a:off x="8545201" y="-106990"/>
            <a:ext cx="4297496" cy="4545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6115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8F0841-3A34-2522-D885-B6701ABBC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8A262C-A8D5-FE50-2C2F-8B8B9129D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Components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2E89B-7E0B-8ABA-6C9E-8F78F02F8644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5656521" cy="5486401"/>
          </a:xfrm>
        </p:spPr>
        <p:txBody>
          <a:bodyPr/>
          <a:lstStyle/>
          <a:p>
            <a:r>
              <a:rPr lang="en-US" dirty="0"/>
              <a:t>Majority of variation can be explained by first three PC</a:t>
            </a:r>
          </a:p>
          <a:p>
            <a:r>
              <a:rPr lang="en-US" dirty="0"/>
              <a:t>Ecosystem type and soil moisture determine the variance the most</a:t>
            </a:r>
          </a:p>
        </p:txBody>
      </p:sp>
      <p:pic>
        <p:nvPicPr>
          <p:cNvPr id="5" name="Picture 12">
            <a:extLst>
              <a:ext uri="{FF2B5EF4-FFF2-40B4-BE49-F238E27FC236}">
                <a16:creationId xmlns:a16="http://schemas.microsoft.com/office/drawing/2014/main" id="{4B4CD944-F1A5-25DB-9F03-09ABCA2E1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2831" y="1599563"/>
            <a:ext cx="6401693" cy="4572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6BCEE8-A030-26B1-D76A-9D1ECDF47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800" y="6486525"/>
            <a:ext cx="5067300" cy="1057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936662-A565-3D4F-81E4-C7A39F640A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782" y="6248399"/>
            <a:ext cx="5934075" cy="153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678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9A573C-2CEE-6F00-41BE-02E61E46E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5BD025-C196-8057-D49D-3A2772E4A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 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813C54-A215-3330-01C2-1D44FCB734CD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r>
              <a:rPr lang="en-US" sz="2400" dirty="0"/>
              <a:t>HS Intern at JGCRI</a:t>
            </a:r>
          </a:p>
          <a:p>
            <a:r>
              <a:rPr lang="en-US" sz="2400" dirty="0"/>
              <a:t>Graduated senior at Poolesville HS in the Global Ecology Program</a:t>
            </a:r>
          </a:p>
          <a:p>
            <a:r>
              <a:rPr lang="en-US" sz="2400" dirty="0"/>
              <a:t>Committed to UMD Honors College for Fall 2023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7D73C00-F204-9945-2872-C55B2B777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327" y="714538"/>
            <a:ext cx="4227659" cy="3171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B9E25F49-C35C-FA14-22CC-164D7AE70E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99" r="35193"/>
          <a:stretch/>
        </p:blipFill>
        <p:spPr bwMode="auto">
          <a:xfrm>
            <a:off x="6996540" y="3240977"/>
            <a:ext cx="2698655" cy="417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0EE31E-7BA6-2EBA-26CA-D665AF7E15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97" r="18740"/>
          <a:stretch/>
        </p:blipFill>
        <p:spPr>
          <a:xfrm>
            <a:off x="9485338" y="3768251"/>
            <a:ext cx="3718568" cy="3907101"/>
          </a:xfrm>
          <a:prstGeom prst="rect">
            <a:avLst/>
          </a:prstGeom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DE664C3-DBBB-C920-EADC-C1F216771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4622" y="1987697"/>
            <a:ext cx="2940919" cy="2206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128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F429BB-F7A0-7D9D-1DB0-77089615F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76A4CC-BF4B-492B-0D68-62542250B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+ Takeaways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4540AB-5C8E-466C-230C-D7F6DBCC4171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599" y="2057399"/>
            <a:ext cx="7729871" cy="5486401"/>
          </a:xfrm>
        </p:spPr>
        <p:txBody>
          <a:bodyPr/>
          <a:lstStyle/>
          <a:p>
            <a:r>
              <a:rPr lang="en-US" dirty="0"/>
              <a:t>Soil moisture and ecosystem type are primary sources of CH</a:t>
            </a:r>
            <a:r>
              <a:rPr lang="en-US" baseline="-25000" dirty="0"/>
              <a:t>4</a:t>
            </a:r>
            <a:r>
              <a:rPr lang="en-US" dirty="0"/>
              <a:t> flux</a:t>
            </a:r>
          </a:p>
          <a:p>
            <a:pPr lvl="1"/>
            <a:r>
              <a:rPr lang="en-US" dirty="0"/>
              <a:t>Underscores importance of measuring soil moisture dynamics</a:t>
            </a:r>
          </a:p>
          <a:p>
            <a:r>
              <a:rPr lang="en-US" dirty="0"/>
              <a:t>Critical to consider other auxiliary variables</a:t>
            </a:r>
          </a:p>
          <a:p>
            <a:pPr lvl="1"/>
            <a:r>
              <a:rPr lang="en-US" dirty="0"/>
              <a:t>Ecosystem, latitude, and other factors are influential</a:t>
            </a:r>
          </a:p>
          <a:p>
            <a:r>
              <a:rPr lang="en-US" dirty="0"/>
              <a:t>Analysis reinforces understanding of CH</a:t>
            </a:r>
            <a:r>
              <a:rPr lang="en-US" baseline="-25000" dirty="0"/>
              <a:t>4</a:t>
            </a:r>
            <a:r>
              <a:rPr lang="en-US" dirty="0"/>
              <a:t> flux patterns</a:t>
            </a:r>
          </a:p>
          <a:p>
            <a:pPr lvl="1"/>
            <a:r>
              <a:rPr lang="en-US" dirty="0"/>
              <a:t>Still exists knowledge gap in management techniques to mitigate GHG</a:t>
            </a:r>
          </a:p>
          <a:p>
            <a:r>
              <a:rPr lang="en-US" dirty="0"/>
              <a:t>Potential skewing of data</a:t>
            </a:r>
          </a:p>
          <a:p>
            <a:pPr lvl="1"/>
            <a:r>
              <a:rPr lang="en-US" dirty="0"/>
              <a:t>Categorical -&gt; quantitative conversion of ecosystem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4F378A-2BE0-79B9-6B57-308F52903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181" y="2142460"/>
            <a:ext cx="5026726" cy="3944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487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8B5F686-EDB6-1CA8-9814-67ED1FA63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7601B8-9E02-83DF-9E1E-EFEABD556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8D54F5-21E7-D9E8-7906-0252CCF9A96A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Special thanks to…</a:t>
            </a:r>
          </a:p>
          <a:p>
            <a:r>
              <a:rPr lang="en-US" dirty="0"/>
              <a:t>Kendal Morris</a:t>
            </a:r>
          </a:p>
          <a:p>
            <a:r>
              <a:rPr lang="en-US" dirty="0"/>
              <a:t>Ben Bond-Lamberty</a:t>
            </a:r>
          </a:p>
          <a:p>
            <a:r>
              <a:rPr lang="en-US" dirty="0"/>
              <a:t>Juan Lopez and Emily Dykes</a:t>
            </a:r>
          </a:p>
          <a:p>
            <a:r>
              <a:rPr lang="en-US" dirty="0"/>
              <a:t>JGCRI Admin Team</a:t>
            </a:r>
          </a:p>
          <a:p>
            <a:r>
              <a:rPr lang="en-US" dirty="0"/>
              <a:t>Snack group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Repository Link: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https://github.com/brsukim/Methane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63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433BB6-ACB2-4953-9ADC-C0F78F3BD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395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6654E5-147F-0661-7C94-6A2717217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4F62430-D626-7DAA-7D33-3DC8F301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295525"/>
            <a:ext cx="9433996" cy="2825115"/>
          </a:xfrm>
        </p:spPr>
        <p:txBody>
          <a:bodyPr/>
          <a:lstStyle/>
          <a:p>
            <a:r>
              <a:rPr lang="en-US" sz="8000" dirty="0"/>
              <a:t>Atmospheric Methane</a:t>
            </a:r>
          </a:p>
        </p:txBody>
      </p:sp>
    </p:spTree>
    <p:extLst>
      <p:ext uri="{BB962C8B-B14F-4D97-AF65-F5344CB8AC3E}">
        <p14:creationId xmlns:p14="http://schemas.microsoft.com/office/powerpoint/2010/main" val="290724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289EDB1-208C-6826-6099-E1DD25378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91360B-C932-3C0C-8AE4-F356D4733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Methane?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906960-346A-4150-458A-B50098B7C063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0" y="2057399"/>
            <a:ext cx="6189182" cy="5486401"/>
          </a:xfrm>
        </p:spPr>
        <p:txBody>
          <a:bodyPr/>
          <a:lstStyle/>
          <a:p>
            <a:r>
              <a:rPr lang="en-US" dirty="0"/>
              <a:t>Methane (CH</a:t>
            </a:r>
            <a:r>
              <a:rPr lang="en-US" baseline="-25000" dirty="0"/>
              <a:t>4</a:t>
            </a:r>
            <a:r>
              <a:rPr lang="en-US" dirty="0"/>
              <a:t>) is the 2</a:t>
            </a:r>
            <a:r>
              <a:rPr lang="en-US" baseline="30000" dirty="0"/>
              <a:t>nd</a:t>
            </a:r>
            <a:r>
              <a:rPr lang="en-US" dirty="0"/>
              <a:t> most abundant anthropogenic GHG</a:t>
            </a:r>
          </a:p>
          <a:p>
            <a:r>
              <a:rPr lang="en-US" dirty="0"/>
              <a:t>More potent at warming than CO</a:t>
            </a:r>
            <a:r>
              <a:rPr lang="en-US" baseline="-25000" dirty="0"/>
              <a:t>2</a:t>
            </a:r>
            <a:endParaRPr lang="en-US" dirty="0"/>
          </a:p>
          <a:p>
            <a:pPr lvl="1"/>
            <a:r>
              <a:rPr lang="en-US" dirty="0"/>
              <a:t>Though CH</a:t>
            </a:r>
            <a:r>
              <a:rPr lang="en-US" baseline="-25000" dirty="0"/>
              <a:t>4</a:t>
            </a:r>
            <a:r>
              <a:rPr lang="en-US" dirty="0"/>
              <a:t> has a significantly lower lifespan than CO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Largest anthropogenic sources come from agriculture and burning of fossil fuels</a:t>
            </a:r>
          </a:p>
          <a:p>
            <a:r>
              <a:rPr lang="en-US" dirty="0"/>
              <a:t>Permafrost thaw is the largest indirect source of methane</a:t>
            </a:r>
          </a:p>
        </p:txBody>
      </p:sp>
      <p:pic>
        <p:nvPicPr>
          <p:cNvPr id="1026" name="Picture 2" descr="Methane Emissions in the Oil and Gas Industry | American Geosciences  Institute">
            <a:extLst>
              <a:ext uri="{FF2B5EF4-FFF2-40B4-BE49-F238E27FC236}">
                <a16:creationId xmlns:a16="http://schemas.microsoft.com/office/drawing/2014/main" id="{BA4CAC65-CAB8-2F34-81D1-F12DFAD2A6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4587" y="1050757"/>
            <a:ext cx="4981085" cy="5545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515150-DF61-4C11-486D-B3D7F62953DE}"/>
              </a:ext>
            </a:extLst>
          </p:cNvPr>
          <p:cNvSpPr txBox="1"/>
          <p:nvPr/>
        </p:nvSpPr>
        <p:spPr>
          <a:xfrm>
            <a:off x="8529352" y="6855677"/>
            <a:ext cx="5691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EPA estimates of U.S. methane emission sources in 2015</a:t>
            </a: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DCA334-CF5A-B910-AE88-ED8C2D078332}"/>
              </a:ext>
            </a:extLst>
          </p:cNvPr>
          <p:cNvSpPr txBox="1"/>
          <p:nvPr/>
        </p:nvSpPr>
        <p:spPr>
          <a:xfrm>
            <a:off x="1002323" y="7888482"/>
            <a:ext cx="1275470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Image Credit: https://www.americangeosciences.org/geoscience-currents/methane-emissions-oil-and-gas-industry</a:t>
            </a:r>
          </a:p>
        </p:txBody>
      </p:sp>
    </p:spTree>
    <p:extLst>
      <p:ext uri="{BB962C8B-B14F-4D97-AF65-F5344CB8AC3E}">
        <p14:creationId xmlns:p14="http://schemas.microsoft.com/office/powerpoint/2010/main" val="345105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Methane Feedbacks to the Global Climate System in a Warmer World - Dean -  2018 - Reviews of Geophysics - Wiley Online Library">
            <a:extLst>
              <a:ext uri="{FF2B5EF4-FFF2-40B4-BE49-F238E27FC236}">
                <a16:creationId xmlns:a16="http://schemas.microsoft.com/office/drawing/2014/main" id="{E740DB32-CE1D-4BAD-7257-8556E249D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8591" y="1457815"/>
            <a:ext cx="7110422" cy="5930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Soil Methane Flux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BCC4A-09A3-46FA-94B8-812D5A6C188D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2" y="2057399"/>
            <a:ext cx="5619640" cy="5486401"/>
          </a:xfrm>
        </p:spPr>
        <p:txBody>
          <a:bodyPr/>
          <a:lstStyle/>
          <a:p>
            <a:r>
              <a:rPr lang="en-US" dirty="0"/>
              <a:t>Caused by </a:t>
            </a:r>
            <a:r>
              <a:rPr lang="en-US" b="1" dirty="0"/>
              <a:t>methanogenesis</a:t>
            </a:r>
          </a:p>
          <a:p>
            <a:pPr lvl="1"/>
            <a:r>
              <a:rPr lang="en-US" dirty="0"/>
              <a:t>Anaerobic respiration</a:t>
            </a:r>
          </a:p>
          <a:p>
            <a:r>
              <a:rPr lang="en-US" dirty="0"/>
              <a:t>Methanogens live in oxygen-free areas</a:t>
            </a:r>
          </a:p>
          <a:p>
            <a:pPr lvl="1"/>
            <a:r>
              <a:rPr lang="en-US" dirty="0"/>
              <a:t>Use CO</a:t>
            </a:r>
            <a:r>
              <a:rPr lang="en-US" baseline="-25000" dirty="0"/>
              <a:t>2</a:t>
            </a:r>
            <a:r>
              <a:rPr lang="en-US" dirty="0"/>
              <a:t> in the same way we use O</a:t>
            </a:r>
            <a:r>
              <a:rPr lang="en-US" baseline="-25000" dirty="0"/>
              <a:t>2</a:t>
            </a:r>
            <a:endParaRPr lang="en-US" dirty="0"/>
          </a:p>
          <a:p>
            <a:pPr lvl="1"/>
            <a:r>
              <a:rPr lang="en-US" dirty="0"/>
              <a:t>CH</a:t>
            </a:r>
            <a:r>
              <a:rPr lang="en-US" baseline="-25000" dirty="0"/>
              <a:t>4</a:t>
            </a:r>
            <a:r>
              <a:rPr lang="en-US" dirty="0"/>
              <a:t> is the product of metabolism</a:t>
            </a:r>
          </a:p>
          <a:p>
            <a:pPr lvl="1"/>
            <a:r>
              <a:rPr lang="pt-BR" dirty="0"/>
              <a:t>4H</a:t>
            </a:r>
            <a:r>
              <a:rPr lang="pt-BR" baseline="-25000" dirty="0"/>
              <a:t>2</a:t>
            </a:r>
            <a:r>
              <a:rPr lang="pt-BR" dirty="0"/>
              <a:t> + CO</a:t>
            </a:r>
            <a:r>
              <a:rPr lang="pt-BR" baseline="-25000" dirty="0"/>
              <a:t>2 </a:t>
            </a:r>
            <a:r>
              <a:rPr lang="pt-BR" dirty="0"/>
              <a:t>→ CH</a:t>
            </a:r>
            <a:r>
              <a:rPr lang="pt-BR" baseline="-25000" dirty="0"/>
              <a:t>4 </a:t>
            </a:r>
            <a:r>
              <a:rPr lang="pt-BR" dirty="0"/>
              <a:t>+ 2H</a:t>
            </a:r>
            <a:r>
              <a:rPr lang="pt-BR" baseline="-25000" dirty="0"/>
              <a:t>2</a:t>
            </a:r>
            <a:r>
              <a:rPr lang="pt-BR" dirty="0"/>
              <a:t>O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406774-5FBC-90BF-474E-73B7A12B3192}"/>
              </a:ext>
            </a:extLst>
          </p:cNvPr>
          <p:cNvSpPr txBox="1"/>
          <p:nvPr/>
        </p:nvSpPr>
        <p:spPr>
          <a:xfrm>
            <a:off x="1002323" y="7888482"/>
            <a:ext cx="1275470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Image Credit: https://agupubs.onlinelibrary.wiley.com/doi/full/10.1002/2017RG000559</a:t>
            </a:r>
          </a:p>
        </p:txBody>
      </p:sp>
    </p:spTree>
    <p:extLst>
      <p:ext uri="{BB962C8B-B14F-4D97-AF65-F5344CB8AC3E}">
        <p14:creationId xmlns:p14="http://schemas.microsoft.com/office/powerpoint/2010/main" val="330041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61E7DF-2D5A-4EF0-9E9E-047227DE4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0AF6E-CF6A-429E-A4B2-32D2D767B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Threat of Climate Change on Soil CH4 Flux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BCC4A-09A3-46FA-94B8-812D5A6C188D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1371601" y="2057399"/>
            <a:ext cx="6873674" cy="3381975"/>
          </a:xfrm>
        </p:spPr>
        <p:txBody>
          <a:bodyPr/>
          <a:lstStyle/>
          <a:p>
            <a:r>
              <a:rPr lang="en-US" dirty="0"/>
              <a:t>Climate change increases extreme water events</a:t>
            </a:r>
          </a:p>
          <a:p>
            <a:pPr lvl="1"/>
            <a:r>
              <a:rPr lang="en-US" dirty="0"/>
              <a:t>Flooding</a:t>
            </a:r>
          </a:p>
          <a:p>
            <a:pPr lvl="1"/>
            <a:r>
              <a:rPr lang="en-US" dirty="0"/>
              <a:t>Tropical rainstorms</a:t>
            </a:r>
          </a:p>
          <a:p>
            <a:r>
              <a:rPr lang="en-US" dirty="0"/>
              <a:t>Increased flooding/waterlogging -&gt; increased methanogenic activity</a:t>
            </a:r>
          </a:p>
          <a:p>
            <a:pPr lvl="1"/>
            <a:r>
              <a:rPr lang="en-US" dirty="0"/>
              <a:t>Creates anoxic environments suitable for methanogenesis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662F581-427B-719C-ADB7-A8D15FEBEEB3}"/>
              </a:ext>
            </a:extLst>
          </p:cNvPr>
          <p:cNvSpPr txBox="1">
            <a:spLocks/>
          </p:cNvSpPr>
          <p:nvPr/>
        </p:nvSpPr>
        <p:spPr>
          <a:xfrm>
            <a:off x="1371601" y="5439374"/>
            <a:ext cx="6873674" cy="3381975"/>
          </a:xfrm>
          <a:prstGeom prst="rect">
            <a:avLst/>
          </a:prstGeom>
        </p:spPr>
        <p:txBody>
          <a:bodyPr/>
          <a:lstStyle>
            <a:lvl1pPr marL="274320" indent="-274320" algn="l" defTabSz="109728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8229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3716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9202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6888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01752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109728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Typical in wetland environments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62EB42B2-2407-AC5B-3258-EDB204A92D7C}"/>
                  </a:ext>
                </a:extLst>
              </p14:cNvPr>
              <p14:cNvContentPartPr/>
              <p14:nvPr/>
            </p14:nvContentPartPr>
            <p14:xfrm>
              <a:off x="7912358" y="6605553"/>
              <a:ext cx="6155636" cy="72729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62EB42B2-2407-AC5B-3258-EDB204A92D7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22358" y="6426418"/>
                <a:ext cx="6335276" cy="430642"/>
              </a:xfrm>
              <a:prstGeom prst="rect">
                <a:avLst/>
              </a:prstGeom>
            </p:spPr>
          </p:pic>
        </mc:Fallback>
      </mc:AlternateContent>
      <p:pic>
        <p:nvPicPr>
          <p:cNvPr id="57" name="Graphic 56" descr="Rain with solid fill">
            <a:extLst>
              <a:ext uri="{FF2B5EF4-FFF2-40B4-BE49-F238E27FC236}">
                <a16:creationId xmlns:a16="http://schemas.microsoft.com/office/drawing/2014/main" id="{13D31739-81EF-C7CF-7642-1336BA6D78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23288" y="2148023"/>
            <a:ext cx="1858164" cy="1858164"/>
          </a:xfrm>
          <a:prstGeom prst="rect">
            <a:avLst/>
          </a:prstGeom>
        </p:spPr>
      </p:pic>
      <p:pic>
        <p:nvPicPr>
          <p:cNvPr id="58" name="Graphic 57" descr="Sun with solid fill">
            <a:extLst>
              <a:ext uri="{FF2B5EF4-FFF2-40B4-BE49-F238E27FC236}">
                <a16:creationId xmlns:a16="http://schemas.microsoft.com/office/drawing/2014/main" id="{F3173FCC-7811-41E4-2C3A-0499D05F69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83020" y="2353423"/>
            <a:ext cx="1237051" cy="123705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A997EF87-2497-1187-EC1B-B1EF1D5AD5C9}"/>
                  </a:ext>
                </a:extLst>
              </p14:cNvPr>
              <p14:cNvContentPartPr/>
              <p14:nvPr/>
            </p14:nvContentPartPr>
            <p14:xfrm>
              <a:off x="8098900" y="6900256"/>
              <a:ext cx="5782552" cy="407772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A997EF87-2497-1187-EC1B-B1EF1D5AD5C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008908" y="6720304"/>
                <a:ext cx="5962177" cy="767317"/>
              </a:xfrm>
              <a:prstGeom prst="rect">
                <a:avLst/>
              </a:prstGeom>
            </p:spPr>
          </p:pic>
        </mc:Fallback>
      </mc:AlternateContent>
      <p:sp>
        <p:nvSpPr>
          <p:cNvPr id="60" name="Cloud 59">
            <a:extLst>
              <a:ext uri="{FF2B5EF4-FFF2-40B4-BE49-F238E27FC236}">
                <a16:creationId xmlns:a16="http://schemas.microsoft.com/office/drawing/2014/main" id="{2C0261C2-CAED-CB79-5A92-1DF254ED697C}"/>
              </a:ext>
            </a:extLst>
          </p:cNvPr>
          <p:cNvSpPr/>
          <p:nvPr/>
        </p:nvSpPr>
        <p:spPr>
          <a:xfrm>
            <a:off x="8188481" y="6534496"/>
            <a:ext cx="2479329" cy="867373"/>
          </a:xfrm>
          <a:prstGeom prst="clou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240CC4BA-0AA1-F599-279A-46C334360909}"/>
              </a:ext>
            </a:extLst>
          </p:cNvPr>
          <p:cNvSpPr/>
          <p:nvPr/>
        </p:nvSpPr>
        <p:spPr>
          <a:xfrm rot="10800000">
            <a:off x="8605805" y="4592627"/>
            <a:ext cx="1191333" cy="1336390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800" dirty="0"/>
              <a:t>CH</a:t>
            </a:r>
            <a:r>
              <a:rPr lang="en-US" sz="1800" baseline="-25000" dirty="0"/>
              <a:t>4</a:t>
            </a:r>
            <a:endParaRPr lang="en-US" sz="3600" baseline="-25000" dirty="0"/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38BD06C0-B46D-E6CB-01AD-6B4D4BBC85BA}"/>
              </a:ext>
            </a:extLst>
          </p:cNvPr>
          <p:cNvSpPr/>
          <p:nvPr/>
        </p:nvSpPr>
        <p:spPr>
          <a:xfrm>
            <a:off x="9821961" y="2353423"/>
            <a:ext cx="2131858" cy="1447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Global Warming</a:t>
            </a:r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9577F346-02B9-CF5E-F522-01FBFA6604AD}"/>
              </a:ext>
            </a:extLst>
          </p:cNvPr>
          <p:cNvSpPr/>
          <p:nvPr/>
        </p:nvSpPr>
        <p:spPr>
          <a:xfrm>
            <a:off x="11782698" y="4232366"/>
            <a:ext cx="2586446" cy="18967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Increased storm frequency</a:t>
            </a:r>
          </a:p>
        </p:txBody>
      </p:sp>
      <p:sp>
        <p:nvSpPr>
          <p:cNvPr id="66" name="Arrow: Left 65">
            <a:extLst>
              <a:ext uri="{FF2B5EF4-FFF2-40B4-BE49-F238E27FC236}">
                <a16:creationId xmlns:a16="http://schemas.microsoft.com/office/drawing/2014/main" id="{A21359AA-3782-DB9C-16EA-7C0E2E353438}"/>
              </a:ext>
            </a:extLst>
          </p:cNvPr>
          <p:cNvSpPr/>
          <p:nvPr/>
        </p:nvSpPr>
        <p:spPr>
          <a:xfrm>
            <a:off x="10152453" y="7154742"/>
            <a:ext cx="2429691" cy="82037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/>
              <a:t>Soil flooding</a:t>
            </a:r>
          </a:p>
        </p:txBody>
      </p:sp>
    </p:spTree>
    <p:extLst>
      <p:ext uri="{BB962C8B-B14F-4D97-AF65-F5344CB8AC3E}">
        <p14:creationId xmlns:p14="http://schemas.microsoft.com/office/powerpoint/2010/main" val="122598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6654E5-147F-0661-7C94-6A2717217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4F62430-D626-7DAA-7D33-3DC8F301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295525"/>
            <a:ext cx="9433996" cy="2825115"/>
          </a:xfrm>
        </p:spPr>
        <p:txBody>
          <a:bodyPr/>
          <a:lstStyle/>
          <a:p>
            <a:r>
              <a:rPr lang="en-US" sz="8000" dirty="0"/>
              <a:t>Our Research Focus</a:t>
            </a:r>
          </a:p>
        </p:txBody>
      </p:sp>
    </p:spTree>
    <p:extLst>
      <p:ext uri="{BB962C8B-B14F-4D97-AF65-F5344CB8AC3E}">
        <p14:creationId xmlns:p14="http://schemas.microsoft.com/office/powerpoint/2010/main" val="340455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41A6CD-E963-BB0A-C54B-EC812309F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0DD0B6-6F54-DD0B-7C65-7746D43DE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2BD3FF-AA00-8985-0CCB-84DA344CB4D4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Concerned by growth of climate change on soil-to-atmosphere GHG fluxes, we  wanted to know…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109C11D-1D9E-155B-3B87-0B299273E72A}"/>
              </a:ext>
            </a:extLst>
          </p:cNvPr>
          <p:cNvSpPr/>
          <p:nvPr/>
        </p:nvSpPr>
        <p:spPr>
          <a:xfrm>
            <a:off x="1824823" y="3412018"/>
            <a:ext cx="11567218" cy="15988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What ecological patterns exist in the level and duration of soil moisture, as well as other factors, for soil CH</a:t>
            </a:r>
            <a:r>
              <a:rPr lang="en-US" sz="3200" baseline="-25000" dirty="0"/>
              <a:t>4 </a:t>
            </a:r>
            <a:r>
              <a:rPr lang="en-US" sz="3200" dirty="0"/>
              <a:t>flux?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0322E7-FA7D-6949-7B53-DDFBD736E4B2}"/>
              </a:ext>
            </a:extLst>
          </p:cNvPr>
          <p:cNvSpPr txBox="1"/>
          <p:nvPr/>
        </p:nvSpPr>
        <p:spPr>
          <a:xfrm>
            <a:off x="1494692" y="5991448"/>
            <a:ext cx="1176410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We created a comprehensive database of papers that measured soil CH</a:t>
            </a:r>
            <a:r>
              <a:rPr lang="en-US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flux with a subsequent analysis of auxiliary variables to assess the causes of </a:t>
            </a:r>
            <a:r>
              <a:rPr lang="en-US" sz="2800" dirty="0"/>
              <a:t>CH</a:t>
            </a:r>
            <a:r>
              <a:rPr lang="en-US" sz="2800" baseline="-25000" dirty="0"/>
              <a:t>4 </a:t>
            </a:r>
            <a:r>
              <a:rPr lang="en-US" sz="2800" dirty="0"/>
              <a:t>flux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38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6654E5-147F-0661-7C94-6A2717217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A4BB3-E848-5A44-82DF-322201952CD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4F62430-D626-7DAA-7D33-3DC8F301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295525"/>
            <a:ext cx="9433996" cy="2825115"/>
          </a:xfrm>
        </p:spPr>
        <p:txBody>
          <a:bodyPr/>
          <a:lstStyle/>
          <a:p>
            <a:r>
              <a:rPr lang="en-US" sz="8000" dirty="0"/>
              <a:t>The Methane Database</a:t>
            </a:r>
          </a:p>
        </p:txBody>
      </p:sp>
    </p:spTree>
    <p:extLst>
      <p:ext uri="{BB962C8B-B14F-4D97-AF65-F5344CB8AC3E}">
        <p14:creationId xmlns:p14="http://schemas.microsoft.com/office/powerpoint/2010/main" val="3414481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NNL_Option_4">
  <a:themeElements>
    <a:clrScheme name="PNNL">
      <a:dk1>
        <a:srgbClr val="616265"/>
      </a:dk1>
      <a:lt1>
        <a:srgbClr val="FFFFFF"/>
      </a:lt1>
      <a:dk2>
        <a:srgbClr val="D77600"/>
      </a:dk2>
      <a:lt2>
        <a:srgbClr val="B3B3B3"/>
      </a:lt2>
      <a:accent1>
        <a:srgbClr val="A63F1E"/>
      </a:accent1>
      <a:accent2>
        <a:srgbClr val="191C1F"/>
      </a:accent2>
      <a:accent3>
        <a:srgbClr val="F4AA00"/>
      </a:accent3>
      <a:accent4>
        <a:srgbClr val="007836"/>
      </a:accent4>
      <a:accent5>
        <a:srgbClr val="C10435"/>
      </a:accent5>
      <a:accent6>
        <a:srgbClr val="00338E"/>
      </a:accent6>
      <a:hlink>
        <a:srgbClr val="003698"/>
      </a:hlink>
      <a:folHlink>
        <a:srgbClr val="8A0752"/>
      </a:folHlink>
    </a:clrScheme>
    <a:fontScheme name="PNNL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NNL_08.potx" id="{C132BFDD-7D72-40DE-A87E-6ADE25BF6009}" vid="{CEA9D7B2-6720-4A8D-B1A5-47FC37A465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IR</Template>
  <TotalTime>9341</TotalTime>
  <Words>841</Words>
  <Application>Microsoft Office PowerPoint</Application>
  <PresentationFormat>Custom</PresentationFormat>
  <Paragraphs>155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Wingdings</vt:lpstr>
      <vt:lpstr>PNNL_Option_4</vt:lpstr>
      <vt:lpstr>Principal Component Analysis of Soil CH4 Flux in a Methane Database</vt:lpstr>
      <vt:lpstr>Who I am</vt:lpstr>
      <vt:lpstr>Atmospheric Methane</vt:lpstr>
      <vt:lpstr>What is Methane?</vt:lpstr>
      <vt:lpstr>Soil Methane Flux</vt:lpstr>
      <vt:lpstr>The Threat of Climate Change on Soil CH4 Flux</vt:lpstr>
      <vt:lpstr>Our Research Focus</vt:lpstr>
      <vt:lpstr>Research Question </vt:lpstr>
      <vt:lpstr>The Methane Database</vt:lpstr>
      <vt:lpstr>How the Methane Database was Formed</vt:lpstr>
      <vt:lpstr>Summary</vt:lpstr>
      <vt:lpstr>Principal Component Analysis (PCA)</vt:lpstr>
      <vt:lpstr>Linear Regression</vt:lpstr>
      <vt:lpstr>Principal Component Analysis</vt:lpstr>
      <vt:lpstr>How Does it Work?</vt:lpstr>
      <vt:lpstr>Summary of PCA</vt:lpstr>
      <vt:lpstr>Preparing the Data</vt:lpstr>
      <vt:lpstr>Results of PCA</vt:lpstr>
      <vt:lpstr>Importance of Components</vt:lpstr>
      <vt:lpstr>Summary + Takeaways</vt:lpstr>
      <vt:lpstr>Acknowledgements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Meta-analysis of Soil CH4 Sink-to-Source Transitions</dc:title>
  <dc:creator>Kim, Brandon S</dc:creator>
  <cp:lastModifiedBy>Kim, Brandon S</cp:lastModifiedBy>
  <cp:revision>2</cp:revision>
  <dcterms:created xsi:type="dcterms:W3CDTF">2023-08-16T15:59:24Z</dcterms:created>
  <dcterms:modified xsi:type="dcterms:W3CDTF">2023-08-23T03:48:21Z</dcterms:modified>
</cp:coreProperties>
</file>

<file path=docProps/thumbnail.jpeg>
</file>